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9" r:id="rId9"/>
    <p:sldId id="270" r:id="rId10"/>
    <p:sldId id="271" r:id="rId11"/>
    <p:sldId id="272" r:id="rId12"/>
    <p:sldId id="273" r:id="rId13"/>
    <p:sldId id="274" r:id="rId14"/>
    <p:sldId id="263" r:id="rId15"/>
    <p:sldId id="264" r:id="rId16"/>
    <p:sldId id="265" r:id="rId17"/>
    <p:sldId id="266" r:id="rId18"/>
    <p:sldId id="26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C37B65-A85B-487B-B348-49EC2DC073A7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968F6E-E9B7-4C09-B615-F1B2A17098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68F6E-E9B7-4C09-B615-F1B2A170981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68F6E-E9B7-4C09-B615-F1B2A170981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68F6E-E9B7-4C09-B615-F1B2A170981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68F6E-E9B7-4C09-B615-F1B2A170981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68F6E-E9B7-4C09-B615-F1B2A170981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68F6E-E9B7-4C09-B615-F1B2A170981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C3C1-6E5D-4E1F-9A0D-DFE0968087B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EA17-606D-41D9-82AA-DC2355E02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C3C1-6E5D-4E1F-9A0D-DFE0968087B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EA17-606D-41D9-82AA-DC2355E02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C3C1-6E5D-4E1F-9A0D-DFE0968087B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EA17-606D-41D9-82AA-DC2355E02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C3C1-6E5D-4E1F-9A0D-DFE0968087B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EA17-606D-41D9-82AA-DC2355E02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C3C1-6E5D-4E1F-9A0D-DFE0968087B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EA17-606D-41D9-82AA-DC2355E02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C3C1-6E5D-4E1F-9A0D-DFE0968087B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EA17-606D-41D9-82AA-DC2355E02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C3C1-6E5D-4E1F-9A0D-DFE0968087B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EA17-606D-41D9-82AA-DC2355E02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C3C1-6E5D-4E1F-9A0D-DFE0968087B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EA17-606D-41D9-82AA-DC2355E02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C3C1-6E5D-4E1F-9A0D-DFE0968087B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EA17-606D-41D9-82AA-DC2355E02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C3C1-6E5D-4E1F-9A0D-DFE0968087B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EA17-606D-41D9-82AA-DC2355E02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C3C1-6E5D-4E1F-9A0D-DFE0968087B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EA17-606D-41D9-82AA-DC2355E02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2000"/>
            <a:duotone>
              <a:schemeClr val="accent1">
                <a:shade val="45000"/>
                <a:satMod val="135000"/>
              </a:schemeClr>
              <a:prstClr val="white"/>
            </a:duotone>
            <a:lum bright="-12000" contrast="-4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4C3C1-6E5D-4E1F-9A0D-DFE0968087B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1EA17-606D-41D9-82AA-DC2355E02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Cyrl-CS" sz="4800" b="1" smtClean="0"/>
              <a:t>КАРИЈЕС  И  ФЛУОР</a:t>
            </a:r>
            <a:endParaRPr lang="en-US" sz="4800" b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CS" smtClean="0">
                <a:solidFill>
                  <a:schemeClr val="tx1"/>
                </a:solidFill>
              </a:rPr>
              <a:t>проф. Слободан Јанковић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z="4000" b="1" smtClean="0"/>
              <a:t>СИСТЕМСКА ПРИМЕНА ФЛУОРА</a:t>
            </a:r>
            <a:endParaRPr lang="en-US" sz="40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/>
              <a:t>Ако је концентрација флуора у пијаћој води мања од 0,3</a:t>
            </a:r>
            <a:r>
              <a:rPr lang="sr-Latn-CS" sz="2800" smtClean="0"/>
              <a:t>ppm</a:t>
            </a:r>
            <a:r>
              <a:rPr lang="sr-Cyrl-CS" sz="2800" smtClean="0"/>
              <a:t>, потребно је профилактички применити флуор код деце: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1300" smtClean="0"/>
          </a:p>
          <a:p>
            <a:pPr marL="742950" indent="-742950"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800" smtClean="0"/>
              <a:t>млађе од 3 године.....0,25</a:t>
            </a:r>
            <a:r>
              <a:rPr lang="sr-Latn-CS" sz="2800" smtClean="0"/>
              <a:t>mg</a:t>
            </a:r>
            <a:r>
              <a:rPr lang="sr-Cyrl-CS" sz="2800" smtClean="0"/>
              <a:t>/дан</a:t>
            </a:r>
          </a:p>
          <a:p>
            <a:pPr marL="742950" indent="-742950"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endParaRPr lang="sr-Latn-CS" sz="1100" smtClean="0"/>
          </a:p>
          <a:p>
            <a:pPr marL="742950" indent="-742950"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800" smtClean="0"/>
              <a:t>од 3 до 6 година.........0,5</a:t>
            </a:r>
            <a:r>
              <a:rPr lang="sr-Latn-CS" sz="2800" smtClean="0"/>
              <a:t>mg</a:t>
            </a:r>
            <a:r>
              <a:rPr lang="sr-Cyrl-CS" sz="2800" smtClean="0"/>
              <a:t>/дан</a:t>
            </a:r>
          </a:p>
          <a:p>
            <a:pPr marL="742950" indent="-742950"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endParaRPr lang="sr-Cyrl-CS" sz="1100" smtClean="0"/>
          </a:p>
          <a:p>
            <a:pPr marL="742950" indent="-742950"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800" smtClean="0"/>
              <a:t>старије од 6 година..... 1</a:t>
            </a:r>
            <a:r>
              <a:rPr lang="sr-Latn-CS" sz="2800" smtClean="0"/>
              <a:t>mg</a:t>
            </a:r>
            <a:r>
              <a:rPr lang="sr-Cyrl-CS" sz="2800" smtClean="0"/>
              <a:t>/дан</a:t>
            </a:r>
          </a:p>
          <a:p>
            <a:pPr marL="742950" indent="-742950"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AutoNum type="arabicPeriod"/>
            </a:pPr>
            <a:endParaRPr lang="sr-Cyrl-CS" sz="28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2400" smtClean="0"/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z="4000" b="1" smtClean="0"/>
              <a:t>СИСТЕМСКА ПРИМЕНА ФЛУОРА</a:t>
            </a:r>
            <a:endParaRPr lang="en-US" sz="40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458200" cy="429736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/>
              <a:t>Осим тога, деци млађој од 3 године треба прати зубе 2 пута дневно пастом која садржи &gt; 1</a:t>
            </a:r>
            <a:r>
              <a:rPr lang="sr-Latn-CS" sz="2800" smtClean="0"/>
              <a:t>mg</a:t>
            </a:r>
            <a:r>
              <a:rPr lang="sr-Cyrl-CS" sz="2800" smtClean="0"/>
              <a:t> </a:t>
            </a:r>
            <a:r>
              <a:rPr lang="sr-Latn-CS" sz="2800" smtClean="0"/>
              <a:t>F/ml</a:t>
            </a:r>
            <a:r>
              <a:rPr lang="sr-Cyrl-CS" sz="2800" smtClean="0"/>
              <a:t>, а старија од 3 године треба да користе пасту са 1,5</a:t>
            </a:r>
            <a:r>
              <a:rPr lang="sr-Latn-CS" sz="2800" smtClean="0"/>
              <a:t> mg</a:t>
            </a:r>
            <a:r>
              <a:rPr lang="sr-Cyrl-CS" sz="2800" smtClean="0"/>
              <a:t> </a:t>
            </a:r>
            <a:r>
              <a:rPr lang="sr-Latn-CS" sz="2800" smtClean="0"/>
              <a:t>F/ml</a:t>
            </a:r>
            <a:r>
              <a:rPr lang="sr-Cyrl-CS" sz="2800" smtClean="0"/>
              <a:t>. На четкицу се истисне паста величине зрна грашка. По завршеном прању, дете треба да испљуне пасту, али да не испира уста водом.</a:t>
            </a:r>
          </a:p>
          <a:p>
            <a:pPr marL="742950" indent="-742950"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AutoNum type="arabicPeriod"/>
            </a:pPr>
            <a:endParaRPr lang="sr-Cyrl-CS" sz="28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2400" smtClean="0"/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z="4000" b="1" smtClean="0"/>
              <a:t>ЛОКАЛНА ПРИМЕНА ФЛУОРА</a:t>
            </a:r>
            <a:endParaRPr lang="en-US" sz="40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458200" cy="429736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/>
              <a:t>Стоматолози користе бројне препарате са флуором. 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20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/>
              <a:t>Да би се избегло предозирање, препарати се примењују само на одређени зуб или се број третмана ограничава на 2-4 годишње. 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20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/>
              <a:t>На овај начин се каријес превенира у око 40% случајева.</a:t>
            </a:r>
          </a:p>
          <a:p>
            <a:pPr marL="742950" indent="-742950"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AutoNum type="arabicPeriod"/>
            </a:pPr>
            <a:endParaRPr lang="sr-Cyrl-CS" sz="28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2400" smtClean="0"/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z="4000" b="1" smtClean="0"/>
              <a:t>ЛОКАЛНА ПРИМЕНА ФЛУОРА</a:t>
            </a:r>
            <a:endParaRPr lang="en-US" sz="40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686800" cy="4602163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>
                <a:solidFill>
                  <a:schemeClr val="accent1">
                    <a:lumMod val="75000"/>
                  </a:schemeClr>
                </a:solidFill>
                <a:sym typeface="Wingdings 2"/>
              </a:rPr>
              <a:t> </a:t>
            </a:r>
            <a:r>
              <a:rPr lang="sr-Cyrl-CS" sz="2800" smtClean="0"/>
              <a:t>Ако се примењује течност за испирање уста са флуором: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/>
              <a:t>- свакодневно се може користити 0,05% препарат  (0,5</a:t>
            </a:r>
            <a:r>
              <a:rPr lang="sr-Latn-CS" sz="2800" smtClean="0"/>
              <a:t>mgF/ml)</a:t>
            </a:r>
            <a:endParaRPr lang="sr-Cyrl-CS" sz="28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/>
              <a:t>- 1 недељно се може користити 0,2% препарат</a:t>
            </a:r>
            <a:r>
              <a:rPr lang="sr-Latn-CS" sz="2800" smtClean="0"/>
              <a:t> (2mgF/ml)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/>
              <a:t>Примена течности за испирање уста са флуором превенира каријес за 60%.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28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>
                <a:solidFill>
                  <a:schemeClr val="accent1">
                    <a:lumMod val="75000"/>
                  </a:schemeClr>
                </a:solidFill>
                <a:sym typeface="Wingdings 2"/>
              </a:rPr>
              <a:t> </a:t>
            </a:r>
            <a:r>
              <a:rPr lang="sr-Cyrl-CS" sz="2800" smtClean="0"/>
              <a:t>Примена зубних паста са флуором у концентрацији до 1,5</a:t>
            </a:r>
            <a:r>
              <a:rPr lang="sr-Latn-CS" sz="2800" smtClean="0"/>
              <a:t>mg/ml</a:t>
            </a:r>
            <a:r>
              <a:rPr lang="sr-Cyrl-CS" sz="2800" smtClean="0"/>
              <a:t> смањује учесталост каријеса за 15%.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2400" smtClean="0"/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z="4000" b="1" smtClean="0"/>
              <a:t>НЕЖЕЉЕНА ДЕЈСТВА ФЛУОРА</a:t>
            </a:r>
            <a:endParaRPr lang="en-US" sz="40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763000" cy="502920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4000" smtClean="0"/>
              <a:t>Вишегодишњи унос воде за пиће која садржи високу концентрацију флуора (&gt; 0,9рр</a:t>
            </a:r>
            <a:r>
              <a:rPr lang="sr-Latn-CS" sz="4000" smtClean="0"/>
              <a:t>m</a:t>
            </a:r>
            <a:r>
              <a:rPr lang="sr-Cyrl-CS" sz="4000" smtClean="0"/>
              <a:t>, односно &gt; 0,9</a:t>
            </a:r>
            <a:r>
              <a:rPr lang="sr-Latn-CS" sz="4000" smtClean="0"/>
              <a:t>mgF/L </a:t>
            </a:r>
            <a:r>
              <a:rPr lang="sr-Cyrl-CS" sz="4000" smtClean="0"/>
              <a:t>воде) може довести до појаве </a:t>
            </a:r>
            <a:r>
              <a:rPr lang="sr-Cyrl-CS" sz="4000" b="1" smtClean="0">
                <a:solidFill>
                  <a:srgbClr val="C00000"/>
                </a:solidFill>
              </a:rPr>
              <a:t>ФЛУОРОЗЕ</a:t>
            </a:r>
            <a:r>
              <a:rPr lang="sr-Cyrl-CS" sz="4000" smtClean="0"/>
              <a:t>. Спољни слој глеђи постаје порознији, јављају се рупице и беле мрље. 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4000" smtClean="0"/>
              <a:t>Води која има мање од 0,8</a:t>
            </a:r>
            <a:r>
              <a:rPr lang="sr-Latn-CS" sz="4000" smtClean="0"/>
              <a:t> mgF/L </a:t>
            </a:r>
            <a:r>
              <a:rPr lang="sr-Cyrl-CS" sz="4000" smtClean="0"/>
              <a:t>треба додати флуор, а ако има више од 1,2</a:t>
            </a:r>
            <a:r>
              <a:rPr lang="sr-Latn-CS" sz="4000" smtClean="0"/>
              <a:t> mgF/L</a:t>
            </a:r>
            <a:r>
              <a:rPr lang="sr-Cyrl-CS" sz="4000" smtClean="0"/>
              <a:t> треба извршити дефлуоризацију,  тако да пијаћа вода садржи око 1</a:t>
            </a:r>
            <a:r>
              <a:rPr lang="sr-Latn-CS" sz="4000" smtClean="0"/>
              <a:t>mg </a:t>
            </a:r>
            <a:r>
              <a:rPr lang="sr-Cyrl-CS" sz="4000" smtClean="0"/>
              <a:t>флуора на литар. При тој концентрацији се флуороза јавља само у незнатном степену код становништва (под условом да је то и једини облик системске примене флуора).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4000" smtClean="0"/>
              <a:t>Ако је концентрација флуора &gt; 2рр</a:t>
            </a:r>
            <a:r>
              <a:rPr lang="sr-Latn-CS" sz="4000" smtClean="0"/>
              <a:t>m</a:t>
            </a:r>
            <a:r>
              <a:rPr lang="sr-Cyrl-CS" sz="4000" smtClean="0"/>
              <a:t>, флуороза добија тежи облик.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24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2400" smtClean="0"/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z="4000" b="1" smtClean="0"/>
              <a:t>ТРОВАЊЕ ФЛУОРОМ</a:t>
            </a:r>
            <a:endParaRPr lang="en-US" sz="40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763000" cy="50292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3600" smtClean="0"/>
              <a:t>Тровање се јавља при оралном уносу флуора у облику лековитог препарата, код дозе веће од 1</a:t>
            </a:r>
            <a:r>
              <a:rPr lang="sr-Latn-CS" sz="3600" smtClean="0"/>
              <a:t>mg/kg.</a:t>
            </a:r>
            <a:endParaRPr lang="sr-Cyrl-CS" sz="36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36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3600" smtClean="0"/>
              <a:t>Потенцијална летална доза је 5</a:t>
            </a:r>
            <a:r>
              <a:rPr lang="sr-Latn-CS" sz="3600" smtClean="0"/>
              <a:t>mg/kg</a:t>
            </a:r>
            <a:r>
              <a:rPr lang="sr-Cyrl-CS" sz="3600" smtClean="0"/>
              <a:t>.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36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3600" smtClean="0"/>
              <a:t>Сигурна летална доза је 32-64</a:t>
            </a:r>
            <a:r>
              <a:rPr lang="sr-Latn-CS" sz="3600" smtClean="0"/>
              <a:t>mg/kg</a:t>
            </a:r>
            <a:r>
              <a:rPr lang="sr-Cyrl-CS" sz="3600" smtClean="0"/>
              <a:t>.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24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2400" smtClean="0"/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z="4000" b="1" smtClean="0"/>
              <a:t>МЕХАНИЗАМ ТОКСИЧНОГ ДЕЈСТВА ФЛУОРА</a:t>
            </a:r>
            <a:endParaRPr lang="en-US" sz="40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763000" cy="5029200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3600" smtClean="0"/>
              <a:t>Флуоридни јон (</a:t>
            </a:r>
            <a:r>
              <a:rPr lang="sr-Latn-CS" sz="3600" smtClean="0"/>
              <a:t>F</a:t>
            </a:r>
            <a:r>
              <a:rPr lang="sr-Latn-CS" sz="3600" baseline="30000" smtClean="0"/>
              <a:t>-</a:t>
            </a:r>
            <a:r>
              <a:rPr lang="sr-Latn-CS" sz="3600" smtClean="0"/>
              <a:t>)</a:t>
            </a:r>
            <a:r>
              <a:rPr lang="sr-Cyrl-CS" sz="3600" smtClean="0"/>
              <a:t> везује</a:t>
            </a:r>
            <a:r>
              <a:rPr lang="sr-Latn-CS" sz="3600" smtClean="0"/>
              <a:t> Ca</a:t>
            </a:r>
            <a:r>
              <a:rPr lang="sr-Latn-CS" sz="3600" baseline="30000" smtClean="0"/>
              <a:t>2+ </a:t>
            </a:r>
            <a:r>
              <a:rPr lang="sr-Cyrl-CS" sz="3600" smtClean="0"/>
              <a:t>и </a:t>
            </a:r>
            <a:r>
              <a:rPr lang="sr-Latn-CS" sz="3600" smtClean="0"/>
              <a:t>Mg</a:t>
            </a:r>
            <a:r>
              <a:rPr lang="sr-Latn-CS" sz="3600" baseline="30000" smtClean="0"/>
              <a:t>2+</a:t>
            </a:r>
            <a:r>
              <a:rPr lang="sr-Cyrl-CS" sz="3600" baseline="30000" smtClean="0"/>
              <a:t> </a:t>
            </a:r>
            <a:r>
              <a:rPr lang="sr-Cyrl-CS" sz="3600" smtClean="0"/>
              <a:t>јоне у крви, градећи нерастворљива једињења која се таложе у ткивима.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22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3600" smtClean="0"/>
              <a:t>Последична хипокалцемија и хипомагнезијемија узрокују смањење коагулабилности крви, крварење и поремећаје срчаног ритма (услед ометања спровођења у срцу).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36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24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2400" smtClean="0"/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z="4000" b="1" smtClean="0"/>
              <a:t>ЛЕЧЕЊЕ ТРОВАЊА ФЛУОРОМ</a:t>
            </a:r>
            <a:endParaRPr lang="en-US" sz="40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763000" cy="51816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3600" smtClean="0"/>
              <a:t>Ако је унета количина мања од 5</a:t>
            </a:r>
            <a:r>
              <a:rPr lang="sr-Latn-CS" sz="3600" smtClean="0"/>
              <a:t>mg/kg</a:t>
            </a:r>
            <a:r>
              <a:rPr lang="sr-Cyrl-CS" sz="3600" smtClean="0"/>
              <a:t>, довољно је само попити неколико литара млека (</a:t>
            </a:r>
            <a:r>
              <a:rPr lang="sr-Latn-CS" sz="3600" smtClean="0"/>
              <a:t>Ca</a:t>
            </a:r>
            <a:r>
              <a:rPr lang="sr-Latn-CS" sz="3600" baseline="30000" smtClean="0"/>
              <a:t>2+</a:t>
            </a:r>
            <a:r>
              <a:rPr lang="sr-Cyrl-CS" sz="3600" baseline="30000" smtClean="0"/>
              <a:t> </a:t>
            </a:r>
            <a:r>
              <a:rPr lang="sr-Cyrl-CS" sz="3600" smtClean="0"/>
              <a:t>из млека се везује за </a:t>
            </a:r>
            <a:r>
              <a:rPr lang="sr-Latn-CS" sz="3600" smtClean="0"/>
              <a:t>F</a:t>
            </a:r>
            <a:r>
              <a:rPr lang="sr-Latn-CS" sz="3600" baseline="30000" smtClean="0"/>
              <a:t>- </a:t>
            </a:r>
            <a:r>
              <a:rPr lang="sr-Cyrl-CS" sz="3600" smtClean="0"/>
              <a:t>и спречава његову апсорпцију).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26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22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3600" smtClean="0"/>
              <a:t>Ако је унето више од 5</a:t>
            </a:r>
            <a:r>
              <a:rPr lang="sr-Latn-CS" sz="3600" smtClean="0"/>
              <a:t>mg/kg</a:t>
            </a:r>
            <a:r>
              <a:rPr lang="sr-Cyrl-CS" sz="3600" smtClean="0"/>
              <a:t> флуора, треба изазвати повраћање или испрати желудац (под условом да није прошло више сати од уноса). Хипокалцемија и хипомагнезијемија се сузбијају </a:t>
            </a:r>
            <a:r>
              <a:rPr lang="sr-Cyrl-CS" sz="3600" u="sng" smtClean="0"/>
              <a:t>спором</a:t>
            </a:r>
            <a:r>
              <a:rPr lang="sr-Cyrl-CS" sz="3600" smtClean="0"/>
              <a:t> интравенском применом калцијум-глуконата (10</a:t>
            </a:r>
            <a:r>
              <a:rPr lang="sr-Latn-CS" sz="3600" smtClean="0"/>
              <a:t>ml  10% </a:t>
            </a:r>
            <a:r>
              <a:rPr lang="sr-Cyrl-CS" sz="3600" smtClean="0"/>
              <a:t>раствора) и/или магнезијум-сулфата (</a:t>
            </a:r>
            <a:r>
              <a:rPr lang="sr-Latn-CS" sz="3600" smtClean="0"/>
              <a:t>20ml 20% </a:t>
            </a:r>
            <a:r>
              <a:rPr lang="sr-Cyrl-CS" sz="3600" smtClean="0"/>
              <a:t>раствора, током 20 минута), како би се избегле аритмије.</a:t>
            </a:r>
            <a:endParaRPr lang="en-US" sz="36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36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36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24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2400" smtClean="0"/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z="4000" b="1" smtClean="0"/>
              <a:t>КОНЦЕНТРАЦИЈА ФЛУОРА У ПРЕПАРАТИМА КОЈИ СЕ ЧЕСТО КОРИСТЕ</a:t>
            </a:r>
            <a:endParaRPr lang="en-US" sz="40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763000" cy="50292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36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24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2400" smtClean="0"/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2057400"/>
          <a:ext cx="7467600" cy="381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3352800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sr-Cyrl-CS" sz="2400" b="1" smtClean="0"/>
                        <a:t>Препарат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2400" b="1" smtClean="0"/>
                        <a:t>Концентрација флора</a:t>
                      </a:r>
                      <a:endParaRPr lang="en-US" sz="2400" b="1"/>
                    </a:p>
                  </a:txBody>
                  <a:tcPr anchor="ctr"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sr-Cyrl-CS" sz="2400" smtClean="0"/>
                        <a:t>Течност за испирање уста</a:t>
                      </a:r>
                      <a:endParaRPr lang="en-US" sz="2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2400" smtClean="0"/>
                        <a:t>0,23</a:t>
                      </a:r>
                      <a:r>
                        <a:rPr lang="sr-Latn-CS" sz="2400" smtClean="0"/>
                        <a:t>mg/ml</a:t>
                      </a:r>
                      <a:endParaRPr lang="en-US" sz="2400"/>
                    </a:p>
                  </a:txBody>
                  <a:tcPr anchor="ctr"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sr-Cyrl-CS" sz="2400" smtClean="0"/>
                        <a:t>Паста за зубе</a:t>
                      </a:r>
                      <a:endParaRPr lang="en-US" sz="2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CS" sz="2400" smtClean="0"/>
                        <a:t>1-1,5</a:t>
                      </a:r>
                      <a:r>
                        <a:rPr lang="sr-Latn-CS" sz="2400" smtClean="0"/>
                        <a:t>mg/ml</a:t>
                      </a:r>
                      <a:endParaRPr lang="en-US" sz="2400" smtClean="0"/>
                    </a:p>
                  </a:txBody>
                  <a:tcPr anchor="ctr"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sr-Cyrl-CS" sz="2400" smtClean="0"/>
                        <a:t>АФП гел</a:t>
                      </a:r>
                      <a:endParaRPr lang="en-US" sz="2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CS" sz="2400" smtClean="0"/>
                        <a:t>12,3</a:t>
                      </a:r>
                      <a:r>
                        <a:rPr lang="sr-Latn-CS" sz="2400" smtClean="0"/>
                        <a:t>mg/ml</a:t>
                      </a:r>
                      <a:endParaRPr lang="en-US" sz="2400" smtClean="0"/>
                    </a:p>
                  </a:txBody>
                  <a:tcPr anchor="ctr"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sr-Cyrl-CS" sz="2400" smtClean="0"/>
                        <a:t>Средство за избељивање зуба</a:t>
                      </a:r>
                      <a:endParaRPr lang="en-US" sz="2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CS" sz="2400" smtClean="0"/>
                        <a:t>22,6</a:t>
                      </a:r>
                      <a:r>
                        <a:rPr lang="sr-Latn-CS" sz="2400" smtClean="0"/>
                        <a:t>mg/ml</a:t>
                      </a:r>
                      <a:endParaRPr lang="en-US" sz="2400" smtClean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sr-Cyrl-CS" b="1" smtClean="0"/>
              <a:t>ПРЕВЕНЦИЈА  КАРИЈЕСА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C00000"/>
              </a:buClr>
              <a:buFont typeface="Wingdings 2" pitchFamily="18" charset="2"/>
              <a:buChar char="Ù"/>
            </a:pPr>
            <a:r>
              <a:rPr lang="sr-Cyrl-CS" sz="4000" smtClean="0"/>
              <a:t> Ојачавање и заштита зуба</a:t>
            </a:r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  <a:p>
            <a:pPr>
              <a:spcBef>
                <a:spcPts val="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sr-Cyrl-CS" sz="4000" smtClean="0"/>
              <a:t> Уклањање остатака хранљивих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4000"/>
              <a:t> </a:t>
            </a:r>
            <a:r>
              <a:rPr lang="sr-Cyrl-CS" sz="4000" smtClean="0"/>
              <a:t>    материја из усне дупље</a:t>
            </a:r>
          </a:p>
          <a:p>
            <a:pPr>
              <a:buClr>
                <a:srgbClr val="C00000"/>
              </a:buClr>
              <a:buFont typeface="Wingdings 2" pitchFamily="18" charset="2"/>
              <a:buChar char="Ù"/>
            </a:pPr>
            <a:endParaRPr lang="sr-Cyrl-CS" sz="2000" smtClean="0"/>
          </a:p>
          <a:p>
            <a:pPr>
              <a:buClr>
                <a:srgbClr val="C00000"/>
              </a:buClr>
              <a:buFont typeface="Wingdings 2" pitchFamily="18" charset="2"/>
              <a:buChar char="Ù"/>
            </a:pPr>
            <a:r>
              <a:rPr lang="sr-Cyrl-CS" sz="4000" smtClean="0"/>
              <a:t> Отклањање плака</a:t>
            </a:r>
            <a:endParaRPr lang="en-US" sz="4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sr-Cyrl-CS" b="1" smtClean="0"/>
              <a:t>ПРЕВЕНЦИЈА  КАРИЈЕСА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4000" smtClean="0"/>
              <a:t>Сва 3 превентивна поступка треба упоредо примењивати, што подразумева: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24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FontTx/>
              <a:buChar char="-"/>
            </a:pPr>
            <a:r>
              <a:rPr lang="sr-Cyrl-CS" sz="4000" smtClean="0"/>
              <a:t>правилне навике у исхрани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FontTx/>
              <a:buChar char="-"/>
            </a:pPr>
            <a:r>
              <a:rPr lang="sr-Cyrl-CS" sz="4000" smtClean="0"/>
              <a:t>редовну и правилну хигијену усне дупље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FontTx/>
              <a:buChar char="-"/>
            </a:pPr>
            <a:r>
              <a:rPr lang="sr-Cyrl-CS" sz="4000" smtClean="0"/>
              <a:t>благовремену санацију напрслина на глеђи зуба (фисура)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FontTx/>
              <a:buChar char="-"/>
            </a:pPr>
            <a:r>
              <a:rPr lang="sr-Cyrl-CS" sz="4000" smtClean="0"/>
              <a:t>превентивну примену флуора</a:t>
            </a:r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z="4000" b="1" smtClean="0"/>
              <a:t>МЕХНИЗАМ ДЕЈСТВА ФЛУОРА</a:t>
            </a:r>
            <a:endParaRPr lang="en-US" sz="40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686800" cy="452596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44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r>
              <a:rPr lang="sr-Cyrl-CS" sz="4000" smtClean="0"/>
              <a:t>Флуор се депонује у глеђи, посебно у спољном слоју, превенирајући настанак каријеса, нарочито на глатким површинама зуба.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51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FontTx/>
              <a:buChar char="-"/>
            </a:pPr>
            <a:endParaRPr lang="sr-Cyrl-CS" sz="5100" smtClean="0"/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z="3200" b="1" smtClean="0"/>
              <a:t>МЕХНИЗАМ ДЕЈСТВА ФЛУОРА КОД ДЕЦЕ КОЈОЈ ЈОШ НИСУ ИЗРАСЛИ СТАЛНИ ЗУБИ</a:t>
            </a:r>
            <a:endParaRPr lang="en-US" sz="32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686800" cy="4525963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44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FontTx/>
              <a:buChar char="-"/>
            </a:pPr>
            <a:r>
              <a:rPr lang="sr-Cyrl-CS" sz="5100" smtClean="0"/>
              <a:t>Флуор превенира каријес повећавајући величину кристала</a:t>
            </a:r>
            <a:r>
              <a:rPr lang="en-US" sz="5100" smtClean="0"/>
              <a:t> </a:t>
            </a:r>
            <a:r>
              <a:rPr lang="sr-Cyrl-CS" sz="5100" smtClean="0"/>
              <a:t>хидроксиапатита у глеђи, што их чини отпорнијим на киселину која настаје под дејством бактерија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51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FontTx/>
              <a:buChar char="-"/>
            </a:pPr>
            <a:r>
              <a:rPr lang="sr-Cyrl-CS" sz="5100" smtClean="0"/>
              <a:t>Неравнине на контактној површини зуба (кусписи) под дејством флуора се заобљавају, тако да су мање подложне напрснућу</a:t>
            </a:r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z="3200" b="1" smtClean="0"/>
              <a:t>МЕХНИЗАМ ДЕЈСТВА ФЛУОРА КОД ОСОБА СА СТАЛНИМ ЗУБИМА</a:t>
            </a:r>
            <a:endParaRPr lang="en-US" sz="32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915400" cy="5029200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51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FontTx/>
              <a:buChar char="-"/>
            </a:pPr>
            <a:r>
              <a:rPr lang="sr-Cyrl-CS" sz="5900" smtClean="0"/>
              <a:t>Флуор инхибира деминерализацију и убрзава реминерализацију код раног каријеса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2300"/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FontTx/>
              <a:buChar char="-"/>
            </a:pPr>
            <a:r>
              <a:rPr lang="sr-Cyrl-CS" sz="5900" smtClean="0"/>
              <a:t>Повећава отпорност глеђи на киселине које стварају бактерије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23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FontTx/>
              <a:buChar char="-"/>
            </a:pPr>
            <a:r>
              <a:rPr lang="sr-Cyrl-CS" sz="5900" smtClean="0"/>
              <a:t>Смањује стварање киселина у плаку јер инхибира гликолизу код бактерија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23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FontTx/>
              <a:buChar char="-"/>
            </a:pPr>
            <a:r>
              <a:rPr lang="sr-Cyrl-CS" sz="5900" smtClean="0"/>
              <a:t>Инхибира стварање ванћелијског полисахарида у плаку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23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FontTx/>
              <a:buChar char="-"/>
            </a:pPr>
            <a:r>
              <a:rPr lang="sr-Cyrl-CS" sz="5900" smtClean="0"/>
              <a:t>Делимично спречава настанак пеликуле и плака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29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FontTx/>
              <a:buChar char="-"/>
            </a:pPr>
            <a:r>
              <a:rPr lang="sr-Cyrl-CS" sz="5900" smtClean="0"/>
              <a:t>У већој концентрацији се везује за протеине у плаку, да би се при порасту киселости у усној дупљи ослободио у делотворнијем, јонском облику</a:t>
            </a:r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z="4000" b="1" smtClean="0"/>
              <a:t>ФАРМАКОКИНЕТИКА ФЛУОРА</a:t>
            </a:r>
            <a:endParaRPr lang="en-US" sz="40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4000" smtClean="0"/>
              <a:t>Флуор се брзо и добро апсорбује после оралне примене (максимална концентрација у крви после 1</a:t>
            </a:r>
            <a:r>
              <a:rPr lang="sr-Latn-CS" sz="4000" smtClean="0"/>
              <a:t>h</a:t>
            </a:r>
            <a:r>
              <a:rPr lang="sr-Cyrl-CS" sz="4000" smtClean="0"/>
              <a:t> од уноса).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24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4000" smtClean="0"/>
              <a:t>Излучује се  из организма преко бубрега.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24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4000" smtClean="0"/>
              <a:t>Доспева у мањој мери у пљувачку, млеко и продире кроз плаценту.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2400" smtClean="0"/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z="4000" b="1" smtClean="0"/>
              <a:t>ПРИМЕНА ФЛУОРА</a:t>
            </a:r>
            <a:endParaRPr lang="en-US" sz="40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763000" cy="51816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36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3600" smtClean="0"/>
              <a:t>				      </a:t>
            </a:r>
            <a:r>
              <a:rPr lang="sr-Cyrl-CS" sz="4000" smtClean="0"/>
              <a:t>Флуор</a:t>
            </a:r>
            <a:endParaRPr lang="sr-Cyrl-CS" sz="36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36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3600" smtClean="0"/>
              <a:t>		Системска 			Локална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3600" smtClean="0"/>
              <a:t>		примена 			примена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36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24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2400" smtClean="0"/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</p:txBody>
      </p:sp>
      <p:cxnSp>
        <p:nvCxnSpPr>
          <p:cNvPr id="5" name="Straight Arrow Connector 4"/>
          <p:cNvCxnSpPr/>
          <p:nvPr/>
        </p:nvCxnSpPr>
        <p:spPr>
          <a:xfrm rot="10800000" flipV="1">
            <a:off x="2743200" y="2895600"/>
            <a:ext cx="990600" cy="762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5257800" y="2895600"/>
            <a:ext cx="914400" cy="685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z="4000" b="1" smtClean="0"/>
              <a:t>СИСТЕМСКА ПРИМЕНА ФЛУОРА</a:t>
            </a:r>
            <a:endParaRPr lang="en-US" sz="40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/>
              <a:t>Због опасности од флуорозе, треба користити само један од наведених начина уноса флуора: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sr-Cyrl-CS" sz="1300" smtClean="0"/>
          </a:p>
          <a:p>
            <a:pPr marL="742950" indent="-742950"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sr-Cyrl-CS" sz="2800" smtClean="0"/>
              <a:t>Путем флуорисане воде за пиће (концентрација флуора је 1</a:t>
            </a:r>
            <a:r>
              <a:rPr lang="sr-Latn-CS" sz="2800" smtClean="0"/>
              <a:t>mg/L)</a:t>
            </a:r>
            <a:r>
              <a:rPr lang="sr-Cyrl-CS" sz="2800" smtClean="0"/>
              <a:t>. Учесталост каријеса се смањује за 50%.</a:t>
            </a:r>
          </a:p>
          <a:p>
            <a:pPr marL="742950" indent="-742950"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Font typeface="+mj-lt"/>
              <a:buAutoNum type="arabicPeriod"/>
            </a:pPr>
            <a:endParaRPr lang="sr-Latn-CS" sz="1100" smtClean="0"/>
          </a:p>
          <a:p>
            <a:pPr marL="742950" indent="-742950"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sr-Cyrl-CS" sz="2800" smtClean="0"/>
              <a:t>Путем таблета или капи (дневна доза је 1</a:t>
            </a:r>
            <a:r>
              <a:rPr lang="sr-Latn-CS" sz="2800" smtClean="0"/>
              <a:t>mg</a:t>
            </a:r>
            <a:r>
              <a:rPr lang="sr-Cyrl-CS" sz="2800" smtClean="0"/>
              <a:t>). Учесталост каријеса се смањује за 50%.</a:t>
            </a:r>
          </a:p>
          <a:p>
            <a:pPr marL="742950" indent="-742950"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Font typeface="+mj-lt"/>
              <a:buAutoNum type="arabicPeriod"/>
            </a:pPr>
            <a:endParaRPr lang="sr-Cyrl-CS" sz="1100" smtClean="0"/>
          </a:p>
          <a:p>
            <a:pPr marL="742950" indent="-742950"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sr-Cyrl-CS" sz="2800" smtClean="0"/>
              <a:t>Путем флуорисаног млека (концентрација флуора је 2,5-7</a:t>
            </a:r>
            <a:r>
              <a:rPr lang="sr-Latn-CS" sz="2800" smtClean="0"/>
              <a:t>ppm</a:t>
            </a:r>
            <a:r>
              <a:rPr lang="sr-Cyrl-CS" sz="2800" smtClean="0"/>
              <a:t>).</a:t>
            </a:r>
          </a:p>
          <a:p>
            <a:pPr marL="742950" indent="-742950"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Font typeface="+mj-lt"/>
              <a:buAutoNum type="arabicPeriod"/>
            </a:pPr>
            <a:endParaRPr lang="sr-Cyrl-CS" sz="1100" smtClean="0"/>
          </a:p>
          <a:p>
            <a:pPr marL="742950" indent="-742950"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sr-Cyrl-CS" sz="2800" smtClean="0"/>
              <a:t>Путем флуорисане кухињске соли.</a:t>
            </a:r>
          </a:p>
          <a:p>
            <a:pPr marL="742950" indent="-742950"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AutoNum type="arabicPeriod"/>
            </a:pPr>
            <a:endParaRPr lang="sr-Cyrl-CS" sz="2800" smtClean="0"/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50000"/>
              <a:buNone/>
            </a:pPr>
            <a:endParaRPr lang="sr-Cyrl-CS" sz="2400" smtClean="0"/>
          </a:p>
          <a:p>
            <a:pPr>
              <a:buClr>
                <a:srgbClr val="C00000"/>
              </a:buClr>
              <a:buNone/>
            </a:pPr>
            <a:endParaRPr lang="sr-Cyrl-CS" sz="30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877</Words>
  <Application>Microsoft Office PowerPoint</Application>
  <PresentationFormat>On-screen Show (4:3)</PresentationFormat>
  <Paragraphs>136</Paragraphs>
  <Slides>18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КАРИЈЕС  И  ФЛУОР</vt:lpstr>
      <vt:lpstr>ПРЕВЕНЦИЈА  КАРИЈЕСА</vt:lpstr>
      <vt:lpstr>ПРЕВЕНЦИЈА  КАРИЈЕСА</vt:lpstr>
      <vt:lpstr>МЕХНИЗАМ ДЕЈСТВА ФЛУОРА</vt:lpstr>
      <vt:lpstr>МЕХНИЗАМ ДЕЈСТВА ФЛУОРА КОД ДЕЦЕ КОЈОЈ ЈОШ НИСУ ИЗРАСЛИ СТАЛНИ ЗУБИ</vt:lpstr>
      <vt:lpstr>МЕХНИЗАМ ДЕЈСТВА ФЛУОРА КОД ОСОБА СА СТАЛНИМ ЗУБИМА</vt:lpstr>
      <vt:lpstr>ФАРМАКОКИНЕТИКА ФЛУОРА</vt:lpstr>
      <vt:lpstr>ПРИМЕНА ФЛУОРА</vt:lpstr>
      <vt:lpstr>СИСТЕМСКА ПРИМЕНА ФЛУОРА</vt:lpstr>
      <vt:lpstr>СИСТЕМСКА ПРИМЕНА ФЛУОРА</vt:lpstr>
      <vt:lpstr>СИСТЕМСКА ПРИМЕНА ФЛУОРА</vt:lpstr>
      <vt:lpstr>ЛОКАЛНА ПРИМЕНА ФЛУОРА</vt:lpstr>
      <vt:lpstr>ЛОКАЛНА ПРИМЕНА ФЛУОРА</vt:lpstr>
      <vt:lpstr>НЕЖЕЉЕНА ДЕЈСТВА ФЛУОРА</vt:lpstr>
      <vt:lpstr>ТРОВАЊЕ ФЛУОРОМ</vt:lpstr>
      <vt:lpstr>МЕХАНИЗАМ ТОКСИЧНОГ ДЕЈСТВА ФЛУОРА</vt:lpstr>
      <vt:lpstr>ЛЕЧЕЊЕ ТРОВАЊА ФЛУОРОМ</vt:lpstr>
      <vt:lpstr>КОНЦЕНТРАЦИЈА ФЛУОРА У ПРЕПАРАТИМА КОЈИ СЕ ЧЕСТО КОРИСТЕ</vt:lpstr>
    </vt:vector>
  </TitlesOfParts>
  <Company>Medicinski fakultet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КАРИЈЕС И ФЛУОР</dc:title>
  <dc:creator>Snezana</dc:creator>
  <cp:lastModifiedBy>Snezana</cp:lastModifiedBy>
  <cp:revision>23</cp:revision>
  <dcterms:created xsi:type="dcterms:W3CDTF">2012-01-10T13:27:32Z</dcterms:created>
  <dcterms:modified xsi:type="dcterms:W3CDTF">2012-01-11T14:40:47Z</dcterms:modified>
</cp:coreProperties>
</file>